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1"/>
  </p:notesMasterIdLst>
  <p:sldIdLst>
    <p:sldId id="256" r:id="rId2"/>
    <p:sldId id="257" r:id="rId3"/>
    <p:sldId id="259" r:id="rId4"/>
    <p:sldId id="260" r:id="rId5"/>
    <p:sldId id="258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2" r:id="rId24"/>
    <p:sldId id="283" r:id="rId25"/>
    <p:sldId id="281" r:id="rId26"/>
    <p:sldId id="284" r:id="rId27"/>
    <p:sldId id="285" r:id="rId28"/>
    <p:sldId id="286" r:id="rId29"/>
    <p:sldId id="287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B5783-925B-3346-8BEE-AAABF0AF149C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B1F45-FF7A-8345-910E-1C9E4D359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039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B1F45-FF7A-8345-910E-1C9E4D359DB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822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857B-9FC3-3B45-B80A-55D908D67D40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61ED7F3-016F-CB46-A7DA-570DC8B23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857B-9FC3-3B45-B80A-55D908D67D40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D7F3-016F-CB46-A7DA-570DC8B23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857B-9FC3-3B45-B80A-55D908D67D40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D7F3-016F-CB46-A7DA-570DC8B23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857B-9FC3-3B45-B80A-55D908D67D40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D7F3-016F-CB46-A7DA-570DC8B23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857B-9FC3-3B45-B80A-55D908D67D40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D7F3-016F-CB46-A7DA-570DC8B23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857B-9FC3-3B45-B80A-55D908D67D40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D7F3-016F-CB46-A7DA-570DC8B23CE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857B-9FC3-3B45-B80A-55D908D67D40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D7F3-016F-CB46-A7DA-570DC8B23CE2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857B-9FC3-3B45-B80A-55D908D67D40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D7F3-016F-CB46-A7DA-570DC8B23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857B-9FC3-3B45-B80A-55D908D67D40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D7F3-016F-CB46-A7DA-570DC8B23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857B-9FC3-3B45-B80A-55D908D67D40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D7F3-016F-CB46-A7DA-570DC8B23CE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857B-9FC3-3B45-B80A-55D908D67D40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D7F3-016F-CB46-A7DA-570DC8B23CE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261857B-9FC3-3B45-B80A-55D908D67D40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061ED7F3-016F-CB46-A7DA-570DC8B23CE2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Predicting MLB Career Salaries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Stephanie Aube</a:t>
            </a:r>
          </a:p>
          <a:p>
            <a:r>
              <a:rPr lang="en-US" dirty="0" smtClean="0"/>
              <a:t>Mike </a:t>
            </a:r>
            <a:r>
              <a:rPr lang="en-US" dirty="0" err="1" smtClean="0"/>
              <a:t>Tarpey</a:t>
            </a:r>
            <a:endParaRPr lang="en-US" dirty="0" smtClean="0"/>
          </a:p>
          <a:p>
            <a:r>
              <a:rPr lang="en-US" dirty="0" smtClean="0"/>
              <a:t>Justin Teal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59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model</a:t>
            </a:r>
            <a:endParaRPr lang="en-US" dirty="0"/>
          </a:p>
        </p:txBody>
      </p:sp>
      <p:sp>
        <p:nvSpPr>
          <p:cNvPr id="3" name="Shape 83"/>
          <p:cNvSpPr/>
          <p:nvPr/>
        </p:nvSpPr>
        <p:spPr>
          <a:xfrm>
            <a:off x="685800" y="1147767"/>
            <a:ext cx="5892406" cy="4779315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</p:sp>
      <p:sp>
        <p:nvSpPr>
          <p:cNvPr id="4" name="Shape 84"/>
          <p:cNvSpPr/>
          <p:nvPr/>
        </p:nvSpPr>
        <p:spPr>
          <a:xfrm>
            <a:off x="685800" y="6169370"/>
            <a:ext cx="4714875" cy="5334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5" name="Rectangle 4"/>
          <p:cNvSpPr/>
          <p:nvPr/>
        </p:nvSpPr>
        <p:spPr>
          <a:xfrm>
            <a:off x="2565779" y="2579427"/>
            <a:ext cx="1023582" cy="16377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65779" y="3289110"/>
            <a:ext cx="1023582" cy="1774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91367" y="3684896"/>
            <a:ext cx="464024" cy="1501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79176" y="6332561"/>
            <a:ext cx="559558" cy="16377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38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model flaws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Only about 43% of the response variable, career salary, is explained by the model</a:t>
            </a:r>
          </a:p>
          <a:p>
            <a:r>
              <a:rPr lang="en-US" sz="2400" dirty="0" smtClean="0"/>
              <a:t>Some coefficients are thrown off by heavy </a:t>
            </a:r>
            <a:r>
              <a:rPr lang="en-US" sz="2400" dirty="0" err="1" smtClean="0"/>
              <a:t>collinearity</a:t>
            </a:r>
            <a:r>
              <a:rPr lang="en-US" sz="2400" dirty="0" smtClean="0"/>
              <a:t>.  More AB = less money should not be an expected result of the model</a:t>
            </a:r>
          </a:p>
          <a:p>
            <a:r>
              <a:rPr lang="en-US" sz="2400" dirty="0" smtClean="0"/>
              <a:t>Log transformations on the many right-skewed variables can help model fit</a:t>
            </a:r>
          </a:p>
          <a:p>
            <a:r>
              <a:rPr lang="en-US" sz="2400" dirty="0" smtClean="0"/>
              <a:t>Can advanced statistics help to build a better model?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4786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SABrmetrics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Society of American Baseball Research</a:t>
            </a:r>
          </a:p>
          <a:p>
            <a:r>
              <a:rPr lang="en-US" sz="2400" dirty="0" smtClean="0"/>
              <a:t>Statistics that provide better indication of player output</a:t>
            </a:r>
          </a:p>
          <a:p>
            <a:r>
              <a:rPr lang="en-US" sz="2400" dirty="0" smtClean="0"/>
              <a:t>Now widely used in MLB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7510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Created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Batting Average on Balls in Play (BABIP</a:t>
            </a:r>
            <a:r>
              <a:rPr lang="en-US" sz="2400" dirty="0" smtClean="0"/>
              <a:t>)</a:t>
            </a:r>
          </a:p>
          <a:p>
            <a:pPr lvl="1"/>
            <a:r>
              <a:rPr lang="en-US" sz="2000" dirty="0" smtClean="0"/>
              <a:t>BABIP = (</a:t>
            </a:r>
            <a:r>
              <a:rPr lang="en-US" sz="2000" dirty="0" err="1" smtClean="0"/>
              <a:t>SumOfH</a:t>
            </a:r>
            <a:r>
              <a:rPr lang="en-US" sz="2000" dirty="0" smtClean="0"/>
              <a:t> – </a:t>
            </a:r>
            <a:r>
              <a:rPr lang="en-US" sz="2000" dirty="0" err="1" smtClean="0"/>
              <a:t>SumOfHR</a:t>
            </a:r>
            <a:r>
              <a:rPr lang="en-US" sz="2000" dirty="0" smtClean="0"/>
              <a:t>)/(</a:t>
            </a:r>
            <a:r>
              <a:rPr lang="en-US" sz="2000" dirty="0" err="1" smtClean="0"/>
              <a:t>SumOfAB</a:t>
            </a:r>
            <a:r>
              <a:rPr lang="en-US" sz="2000" dirty="0" smtClean="0"/>
              <a:t> – </a:t>
            </a:r>
            <a:r>
              <a:rPr lang="en-US" sz="2000" dirty="0" err="1" smtClean="0"/>
              <a:t>SumOfSO</a:t>
            </a:r>
            <a:r>
              <a:rPr lang="en-US" sz="2000" dirty="0" smtClean="0"/>
              <a:t> – </a:t>
            </a:r>
            <a:r>
              <a:rPr lang="en-US" sz="2000" dirty="0" err="1" smtClean="0"/>
              <a:t>SumOfHR</a:t>
            </a:r>
            <a:r>
              <a:rPr lang="en-US" sz="2000" dirty="0" smtClean="0"/>
              <a:t>)</a:t>
            </a:r>
            <a:endParaRPr lang="en-US" sz="2000" dirty="0"/>
          </a:p>
          <a:p>
            <a:r>
              <a:rPr lang="en-US" sz="2400" dirty="0"/>
              <a:t>Player Runs Percentage Adjusted (PRPA</a:t>
            </a:r>
            <a:r>
              <a:rPr lang="en-US" sz="2400" dirty="0" smtClean="0"/>
              <a:t>)</a:t>
            </a:r>
          </a:p>
          <a:p>
            <a:pPr lvl="1"/>
            <a:r>
              <a:rPr lang="en-US" sz="2000" dirty="0" smtClean="0"/>
              <a:t>PRPA = (</a:t>
            </a:r>
            <a:r>
              <a:rPr lang="en-US" sz="2000" dirty="0" err="1" smtClean="0"/>
              <a:t>SumOfRBI</a:t>
            </a:r>
            <a:r>
              <a:rPr lang="en-US" sz="2000" dirty="0" smtClean="0"/>
              <a:t> – </a:t>
            </a:r>
            <a:r>
              <a:rPr lang="en-US" sz="2000" dirty="0" err="1" smtClean="0"/>
              <a:t>SumOfSO</a:t>
            </a:r>
            <a:r>
              <a:rPr lang="en-US" sz="2000" dirty="0" smtClean="0"/>
              <a:t>)/(</a:t>
            </a:r>
            <a:r>
              <a:rPr lang="en-US" sz="2000" dirty="0" err="1" smtClean="0"/>
              <a:t>SumOfAB</a:t>
            </a:r>
            <a:r>
              <a:rPr lang="en-US" sz="2000" dirty="0" smtClean="0"/>
              <a:t>)</a:t>
            </a:r>
            <a:endParaRPr lang="en-US" sz="2000" dirty="0"/>
          </a:p>
          <a:p>
            <a:r>
              <a:rPr lang="en-US" sz="2400" dirty="0"/>
              <a:t>Slugging Percentage (SLUG</a:t>
            </a:r>
            <a:r>
              <a:rPr lang="en-US" sz="2400" dirty="0" smtClean="0"/>
              <a:t>)</a:t>
            </a:r>
          </a:p>
          <a:p>
            <a:pPr lvl="1"/>
            <a:r>
              <a:rPr lang="en-US" sz="2000" dirty="0" smtClean="0"/>
              <a:t>SLUG = (</a:t>
            </a:r>
            <a:r>
              <a:rPr lang="en-US" sz="2000" dirty="0" err="1" smtClean="0"/>
              <a:t>SumOfH</a:t>
            </a:r>
            <a:r>
              <a:rPr lang="en-US" sz="2000" dirty="0" smtClean="0"/>
              <a:t> + 2*SumOf2B + 3*SumOf3B + 4*</a:t>
            </a:r>
            <a:r>
              <a:rPr lang="en-US" sz="2000" dirty="0" err="1" smtClean="0"/>
              <a:t>SumOfHR</a:t>
            </a:r>
            <a:r>
              <a:rPr lang="en-US" sz="2000" dirty="0" smtClean="0"/>
              <a:t>)/(</a:t>
            </a:r>
            <a:r>
              <a:rPr lang="en-US" sz="2000" dirty="0" err="1" smtClean="0"/>
              <a:t>SumOfAB</a:t>
            </a:r>
            <a:r>
              <a:rPr lang="en-US" sz="2000" dirty="0" smtClean="0"/>
              <a:t>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0433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full model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038225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Includes all 20 variables from original model plus 3 </a:t>
            </a:r>
            <a:r>
              <a:rPr lang="en-US" sz="2400" dirty="0" err="1" smtClean="0"/>
              <a:t>SABRmetrics</a:t>
            </a:r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BAPIP significant at .01 level</a:t>
            </a:r>
          </a:p>
          <a:p>
            <a:r>
              <a:rPr lang="en-US" sz="2400" dirty="0" smtClean="0"/>
              <a:t>SLUG significant at .001 level</a:t>
            </a:r>
          </a:p>
          <a:p>
            <a:r>
              <a:rPr lang="en-US" sz="2400" dirty="0" smtClean="0"/>
              <a:t>8/9 offensive variables significant</a:t>
            </a:r>
          </a:p>
          <a:p>
            <a:pPr lvl="1"/>
            <a:r>
              <a:rPr lang="en-US" dirty="0" smtClean="0"/>
              <a:t>RBI not significant</a:t>
            </a:r>
          </a:p>
          <a:p>
            <a:r>
              <a:rPr lang="en-US" sz="2400" dirty="0" smtClean="0"/>
              <a:t>4/4 defensive variables significant</a:t>
            </a:r>
          </a:p>
        </p:txBody>
      </p:sp>
      <p:sp>
        <p:nvSpPr>
          <p:cNvPr id="4" name="Shape 121"/>
          <p:cNvSpPr/>
          <p:nvPr/>
        </p:nvSpPr>
        <p:spPr>
          <a:xfrm>
            <a:off x="2040267" y="2555306"/>
            <a:ext cx="5063464" cy="854271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54280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narrowing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StepAIC</a:t>
            </a:r>
            <a:r>
              <a:rPr lang="en-US" sz="2400" dirty="0" smtClean="0"/>
              <a:t> both from full to reduced and reduced to full selected same model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From 23 variables, removed Bats (left, right, switch), </a:t>
            </a:r>
            <a:r>
              <a:rPr lang="en-US" sz="2400" dirty="0" err="1" smtClean="0"/>
              <a:t>BinaryHOF</a:t>
            </a:r>
            <a:r>
              <a:rPr lang="en-US" sz="2400" dirty="0" smtClean="0"/>
              <a:t>, PRPA</a:t>
            </a:r>
            <a:endParaRPr lang="en-US" sz="2400" dirty="0"/>
          </a:p>
        </p:txBody>
      </p:sp>
      <p:sp>
        <p:nvSpPr>
          <p:cNvPr id="4" name="Shape 129"/>
          <p:cNvSpPr/>
          <p:nvPr/>
        </p:nvSpPr>
        <p:spPr>
          <a:xfrm>
            <a:off x="1886528" y="2687100"/>
            <a:ext cx="5167542" cy="1146788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2341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Salary transformation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SumOfSalary</a:t>
            </a:r>
            <a:r>
              <a:rPr lang="en-US" sz="2400" dirty="0" smtClean="0"/>
              <a:t> is right skewed</a:t>
            </a:r>
          </a:p>
          <a:p>
            <a:r>
              <a:rPr lang="en-US" sz="2400" dirty="0" smtClean="0"/>
              <a:t>Ran same model on log(</a:t>
            </a:r>
            <a:r>
              <a:rPr lang="en-US" sz="2400" dirty="0" err="1" smtClean="0"/>
              <a:t>SumOfSalary</a:t>
            </a:r>
            <a:r>
              <a:rPr lang="en-US" sz="2400" dirty="0" smtClean="0"/>
              <a:t>)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4/10 offensive variables significant</a:t>
            </a:r>
          </a:p>
          <a:p>
            <a:r>
              <a:rPr lang="en-US" sz="2400" dirty="0" smtClean="0"/>
              <a:t>4/4 defensive variables significant</a:t>
            </a:r>
            <a:endParaRPr lang="en-US" sz="2400" dirty="0"/>
          </a:p>
        </p:txBody>
      </p:sp>
      <p:sp>
        <p:nvSpPr>
          <p:cNvPr id="4" name="Shape 137"/>
          <p:cNvSpPr/>
          <p:nvPr/>
        </p:nvSpPr>
        <p:spPr>
          <a:xfrm>
            <a:off x="2039548" y="2576275"/>
            <a:ext cx="5064903" cy="1517748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6090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Saber transformation</a:t>
            </a:r>
            <a:endParaRPr lang="en-US" dirty="0"/>
          </a:p>
        </p:txBody>
      </p:sp>
      <p:sp>
        <p:nvSpPr>
          <p:cNvPr id="3" name="Shape 145"/>
          <p:cNvSpPr/>
          <p:nvPr/>
        </p:nvSpPr>
        <p:spPr>
          <a:xfrm>
            <a:off x="376700" y="1600200"/>
            <a:ext cx="4361390" cy="4175164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</p:sp>
      <p:sp>
        <p:nvSpPr>
          <p:cNvPr id="4" name="Shape 146"/>
          <p:cNvSpPr/>
          <p:nvPr/>
        </p:nvSpPr>
        <p:spPr>
          <a:xfrm>
            <a:off x="4391763" y="1595693"/>
            <a:ext cx="4343763" cy="417967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09352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Saber transformation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Chose log(SLUG + 1) to replace SLUG</a:t>
            </a:r>
          </a:p>
          <a:p>
            <a:r>
              <a:rPr lang="en-US" sz="2400" dirty="0" smtClean="0"/>
              <a:t>Added SLUG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to model</a:t>
            </a:r>
          </a:p>
          <a:p>
            <a:pPr marL="68580" indent="0">
              <a:buNone/>
            </a:pPr>
            <a:endParaRPr lang="en-US" sz="2400" dirty="0"/>
          </a:p>
        </p:txBody>
      </p:sp>
      <p:sp>
        <p:nvSpPr>
          <p:cNvPr id="4" name="Shape 153"/>
          <p:cNvSpPr/>
          <p:nvPr/>
        </p:nvSpPr>
        <p:spPr>
          <a:xfrm>
            <a:off x="1535056" y="3245978"/>
            <a:ext cx="6073886" cy="1974324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74620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Interaction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Players with multiple skills should be paid more</a:t>
            </a:r>
          </a:p>
          <a:p>
            <a:r>
              <a:rPr lang="en-US" sz="2400" dirty="0" smtClean="0"/>
              <a:t>SLUG and </a:t>
            </a:r>
            <a:r>
              <a:rPr lang="en-US" sz="2400" dirty="0" err="1" smtClean="0"/>
              <a:t>SumOfA</a:t>
            </a:r>
            <a:endParaRPr lang="en-US" sz="2400" dirty="0" smtClean="0"/>
          </a:p>
          <a:p>
            <a:r>
              <a:rPr lang="en-US" sz="2400" dirty="0" err="1" smtClean="0"/>
              <a:t>SumOfHR</a:t>
            </a:r>
            <a:r>
              <a:rPr lang="en-US" sz="2400" dirty="0" smtClean="0"/>
              <a:t> and </a:t>
            </a:r>
            <a:r>
              <a:rPr lang="en-US" sz="2400" dirty="0" err="1" smtClean="0"/>
              <a:t>SumOfSB</a:t>
            </a:r>
            <a:endParaRPr lang="en-US" sz="2400" dirty="0" smtClean="0"/>
          </a:p>
          <a:p>
            <a:r>
              <a:rPr lang="en-US" sz="2400" dirty="0" smtClean="0"/>
              <a:t>Only interaction between SLUG and </a:t>
            </a:r>
            <a:r>
              <a:rPr lang="en-US" sz="2400" dirty="0" err="1" smtClean="0"/>
              <a:t>SumOfA</a:t>
            </a:r>
            <a:r>
              <a:rPr lang="en-US" sz="2400" dirty="0" smtClean="0"/>
              <a:t> deemed significant</a:t>
            </a:r>
            <a:endParaRPr lang="en-US" sz="2400" dirty="0"/>
          </a:p>
        </p:txBody>
      </p:sp>
      <p:sp>
        <p:nvSpPr>
          <p:cNvPr id="4" name="Shape 160"/>
          <p:cNvSpPr/>
          <p:nvPr/>
        </p:nvSpPr>
        <p:spPr>
          <a:xfrm>
            <a:off x="1614983" y="3952743"/>
            <a:ext cx="5914033" cy="2192685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79847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To determine the best model for estimating how much a given Major League Baseball player will make in salary throughout his career, based on current batting and fielding </a:t>
            </a:r>
            <a:r>
              <a:rPr lang="en-US" sz="2400" dirty="0" smtClean="0"/>
              <a:t>statistics.</a:t>
            </a:r>
            <a:endParaRPr lang="en-US" sz="2400" dirty="0" smtClean="0"/>
          </a:p>
          <a:p>
            <a:r>
              <a:rPr lang="en-US" sz="2400" dirty="0" smtClean="0"/>
              <a:t>It’s r</a:t>
            </a:r>
            <a:r>
              <a:rPr lang="en-US" sz="2400" dirty="0" smtClean="0"/>
              <a:t>elatively </a:t>
            </a:r>
            <a:r>
              <a:rPr lang="en-US" sz="2400" dirty="0" smtClean="0"/>
              <a:t>clear that Major League Baseball and other professional sports pay for performance.  The idea is to come up with a way to statistically forecast a career salary, and what variables are best for this task.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58526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</a:t>
            </a:r>
            <a:r>
              <a:rPr lang="en-US" dirty="0" err="1" smtClean="0"/>
              <a:t>skewness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All variables were at least slightly skewed</a:t>
            </a:r>
          </a:p>
          <a:p>
            <a:r>
              <a:rPr lang="en-US" sz="2400" dirty="0" smtClean="0"/>
              <a:t>Took natural log of every explanatory variable and </a:t>
            </a:r>
            <a:r>
              <a:rPr lang="en-US" sz="2400" dirty="0" err="1" smtClean="0"/>
              <a:t>SumOfSalary</a:t>
            </a:r>
            <a:r>
              <a:rPr lang="en-US" sz="2400" dirty="0"/>
              <a:t> </a:t>
            </a:r>
            <a:r>
              <a:rPr lang="en-US" sz="2400" dirty="0" smtClean="0"/>
              <a:t>(dependent variable)</a:t>
            </a:r>
          </a:p>
          <a:p>
            <a:pPr lvl="1"/>
            <a:r>
              <a:rPr lang="en-US" sz="2000" dirty="0" smtClean="0"/>
              <a:t>Did not transform variables Weight, Height, Throws, HOF, School, BABIP</a:t>
            </a:r>
            <a:endParaRPr lang="en-US" sz="2000" dirty="0"/>
          </a:p>
        </p:txBody>
      </p:sp>
      <p:sp>
        <p:nvSpPr>
          <p:cNvPr id="4" name="Shape 167"/>
          <p:cNvSpPr/>
          <p:nvPr/>
        </p:nvSpPr>
        <p:spPr>
          <a:xfrm>
            <a:off x="1630472" y="3756747"/>
            <a:ext cx="5883054" cy="2489514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21500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Residuals vs. fitted for new best model</a:t>
            </a:r>
            <a:endParaRPr lang="en-US" dirty="0"/>
          </a:p>
        </p:txBody>
      </p:sp>
      <p:sp>
        <p:nvSpPr>
          <p:cNvPr id="3" name="Shape 172"/>
          <p:cNvSpPr/>
          <p:nvPr/>
        </p:nvSpPr>
        <p:spPr>
          <a:xfrm>
            <a:off x="1626298" y="1417638"/>
            <a:ext cx="5704296" cy="4755554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24027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QQ Plot of new best model</a:t>
            </a:r>
            <a:endParaRPr lang="en-US" dirty="0"/>
          </a:p>
        </p:txBody>
      </p:sp>
      <p:sp>
        <p:nvSpPr>
          <p:cNvPr id="3" name="Shape 178"/>
          <p:cNvSpPr/>
          <p:nvPr/>
        </p:nvSpPr>
        <p:spPr>
          <a:xfrm>
            <a:off x="1761546" y="1279063"/>
            <a:ext cx="5107277" cy="5071383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44233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Collinearity</a:t>
            </a:r>
            <a:r>
              <a:rPr lang="en-US" dirty="0" smtClean="0"/>
              <a:t> – initial full model</a:t>
            </a:r>
            <a:endParaRPr lang="en-US" dirty="0"/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447" y="1417638"/>
            <a:ext cx="7758753" cy="50097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268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Collinearity</a:t>
            </a:r>
            <a:r>
              <a:rPr lang="en-US" dirty="0" smtClean="0"/>
              <a:t> – full model plus saber</a:t>
            </a:r>
            <a:endParaRPr lang="en-US" dirty="0"/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17638"/>
            <a:ext cx="7772400" cy="49520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4835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Collinearity</a:t>
            </a:r>
            <a:r>
              <a:rPr lang="en-US" dirty="0" smtClean="0"/>
              <a:t> – Final model</a:t>
            </a:r>
            <a:endParaRPr lang="en-US" dirty="0"/>
          </a:p>
        </p:txBody>
      </p:sp>
      <p:sp>
        <p:nvSpPr>
          <p:cNvPr id="3" name="Shape 186"/>
          <p:cNvSpPr/>
          <p:nvPr/>
        </p:nvSpPr>
        <p:spPr>
          <a:xfrm>
            <a:off x="737488" y="1417637"/>
            <a:ext cx="7720712" cy="4913565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67925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Interesting findings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RBIs had no statistical significance</a:t>
            </a:r>
          </a:p>
          <a:p>
            <a:r>
              <a:rPr lang="en-US" sz="2400" dirty="0" smtClean="0"/>
              <a:t>Advanced statistics proved to be significant in player salary analysis, but not team analysis</a:t>
            </a:r>
          </a:p>
          <a:p>
            <a:r>
              <a:rPr lang="en-US" sz="2400" dirty="0" smtClean="0"/>
              <a:t>Weight much more significant than height</a:t>
            </a:r>
          </a:p>
          <a:p>
            <a:r>
              <a:rPr lang="en-US" sz="2400" dirty="0" smtClean="0"/>
              <a:t>Many variables in final model</a:t>
            </a:r>
          </a:p>
          <a:p>
            <a:r>
              <a:rPr lang="en-US" sz="2400" dirty="0" smtClean="0"/>
              <a:t>All defensive statistics are significant, but not all offensive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8014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investigations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How do variables other than player statistics influence </a:t>
            </a:r>
            <a:r>
              <a:rPr lang="en-US" sz="2400" dirty="0" smtClean="0"/>
              <a:t>salary?</a:t>
            </a:r>
            <a:endParaRPr lang="en-US" sz="2400" dirty="0" smtClean="0"/>
          </a:p>
          <a:p>
            <a:pPr lvl="1"/>
            <a:r>
              <a:rPr lang="en-US" sz="2000" dirty="0" smtClean="0"/>
              <a:t>Team</a:t>
            </a:r>
          </a:p>
          <a:p>
            <a:pPr lvl="1"/>
            <a:r>
              <a:rPr lang="en-US" sz="2000" dirty="0" smtClean="0"/>
              <a:t>Years in League</a:t>
            </a:r>
          </a:p>
          <a:p>
            <a:pPr lvl="1"/>
            <a:r>
              <a:rPr lang="en-US" sz="2000" dirty="0" smtClean="0"/>
              <a:t>Year with Team</a:t>
            </a:r>
          </a:p>
          <a:p>
            <a:pPr lvl="1"/>
            <a:r>
              <a:rPr lang="en-US" sz="2000" dirty="0" smtClean="0"/>
              <a:t>Age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6540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Career salaries are predictable using various batting and fielding statistics</a:t>
            </a:r>
          </a:p>
          <a:p>
            <a:r>
              <a:rPr lang="en-US" sz="2400" dirty="0" smtClean="0"/>
              <a:t>Many player statistics are vital in predicting salaries – higher valued players are well rounded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0822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4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Obtaining data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Primary Source: </a:t>
            </a:r>
            <a:r>
              <a:rPr lang="en-US" sz="2400" dirty="0" err="1" smtClean="0"/>
              <a:t>Lahman</a:t>
            </a:r>
            <a:r>
              <a:rPr lang="en-US" sz="2400" dirty="0" smtClean="0"/>
              <a:t> Baseball Database	</a:t>
            </a:r>
            <a:endParaRPr lang="en-US" sz="2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Sean </a:t>
            </a:r>
            <a:r>
              <a:rPr lang="en-US" sz="2400" dirty="0" err="1" smtClean="0"/>
              <a:t>Lahman</a:t>
            </a:r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Compiled every major baseball statistic including salaries for players between 1985-2012</a:t>
            </a:r>
          </a:p>
          <a:p>
            <a:r>
              <a:rPr lang="en-US" sz="2400" dirty="0" smtClean="0"/>
              <a:t>Database won awards from baseball and sporting magazines</a:t>
            </a:r>
            <a:endParaRPr lang="en-US" sz="2400" dirty="0"/>
          </a:p>
        </p:txBody>
      </p:sp>
      <p:sp>
        <p:nvSpPr>
          <p:cNvPr id="7" name="Shape 37"/>
          <p:cNvSpPr>
            <a:spLocks noGrp="1"/>
          </p:cNvSpPr>
          <p:nvPr>
            <p:ph sz="quarter" idx="14"/>
          </p:nvPr>
        </p:nvSpPr>
        <p:spPr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02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1172998"/>
            <a:ext cx="3657600" cy="4503915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PlayerID</a:t>
            </a:r>
            <a:r>
              <a:rPr lang="en-US" dirty="0" smtClean="0"/>
              <a:t> – Name of player (the ID key)</a:t>
            </a:r>
          </a:p>
          <a:p>
            <a:r>
              <a:rPr lang="en-US" dirty="0" err="1" smtClean="0"/>
              <a:t>SumOfSalary</a:t>
            </a:r>
            <a:r>
              <a:rPr lang="en-US" dirty="0" smtClean="0"/>
              <a:t> – The sum of a player’s salary over their career</a:t>
            </a:r>
          </a:p>
          <a:p>
            <a:r>
              <a:rPr lang="en-US" dirty="0" smtClean="0"/>
              <a:t>Weight</a:t>
            </a:r>
          </a:p>
          <a:p>
            <a:r>
              <a:rPr lang="en-US" dirty="0" smtClean="0"/>
              <a:t>Height</a:t>
            </a:r>
          </a:p>
          <a:p>
            <a:r>
              <a:rPr lang="en-US" dirty="0" smtClean="0"/>
              <a:t>Bats (right, left, switch)</a:t>
            </a:r>
          </a:p>
          <a:p>
            <a:r>
              <a:rPr lang="en-US" dirty="0" smtClean="0"/>
              <a:t>Throws (right, left)</a:t>
            </a:r>
          </a:p>
          <a:p>
            <a:r>
              <a:rPr lang="en-US" dirty="0" err="1" smtClean="0"/>
              <a:t>SumOfAB</a:t>
            </a:r>
            <a:r>
              <a:rPr lang="en-US" dirty="0" smtClean="0"/>
              <a:t> – Career At Bats</a:t>
            </a:r>
          </a:p>
          <a:p>
            <a:r>
              <a:rPr lang="en-US" dirty="0" err="1" smtClean="0"/>
              <a:t>SumOfR</a:t>
            </a:r>
            <a:r>
              <a:rPr lang="en-US" dirty="0" smtClean="0"/>
              <a:t> – Career Runs Scored</a:t>
            </a:r>
          </a:p>
          <a:p>
            <a:r>
              <a:rPr lang="en-US" dirty="0" err="1" smtClean="0"/>
              <a:t>SumOfH</a:t>
            </a:r>
            <a:r>
              <a:rPr lang="en-US" dirty="0" smtClean="0"/>
              <a:t> – Career Hits</a:t>
            </a:r>
          </a:p>
          <a:p>
            <a:r>
              <a:rPr lang="en-US" dirty="0" smtClean="0"/>
              <a:t>SumOf2B, SumOf3B, </a:t>
            </a:r>
            <a:r>
              <a:rPr lang="en-US" dirty="0" err="1" smtClean="0"/>
              <a:t>SumOfHR</a:t>
            </a:r>
            <a:r>
              <a:rPr lang="en-US" dirty="0" smtClean="0"/>
              <a:t> – Career doubles, triples, and homeruns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800599" y="1172998"/>
            <a:ext cx="4343401" cy="486954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SumOfRBI</a:t>
            </a:r>
            <a:r>
              <a:rPr lang="en-US" dirty="0" smtClean="0"/>
              <a:t> – Career Runs Batted In</a:t>
            </a:r>
          </a:p>
          <a:p>
            <a:r>
              <a:rPr lang="en-US" dirty="0" err="1" smtClean="0"/>
              <a:t>SumOfSB</a:t>
            </a:r>
            <a:r>
              <a:rPr lang="en-US" dirty="0" smtClean="0"/>
              <a:t> – Career Stolen Bases</a:t>
            </a:r>
          </a:p>
          <a:p>
            <a:r>
              <a:rPr lang="en-US" dirty="0" err="1" smtClean="0"/>
              <a:t>SumOfSO</a:t>
            </a:r>
            <a:r>
              <a:rPr lang="en-US" dirty="0" smtClean="0"/>
              <a:t> – Career Strike Outs</a:t>
            </a:r>
          </a:p>
          <a:p>
            <a:r>
              <a:rPr lang="en-US" dirty="0" err="1" smtClean="0"/>
              <a:t>SumOfPO</a:t>
            </a:r>
            <a:r>
              <a:rPr lang="en-US" dirty="0" smtClean="0"/>
              <a:t> – Career Put Outs (defensive)</a:t>
            </a:r>
          </a:p>
          <a:p>
            <a:r>
              <a:rPr lang="en-US" dirty="0" err="1" smtClean="0"/>
              <a:t>SumOfA</a:t>
            </a:r>
            <a:r>
              <a:rPr lang="en-US" dirty="0" smtClean="0"/>
              <a:t> – Career Assists (</a:t>
            </a:r>
            <a:r>
              <a:rPr lang="en-US" dirty="0" err="1" smtClean="0"/>
              <a:t>devensive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SumOfE</a:t>
            </a:r>
            <a:r>
              <a:rPr lang="en-US" dirty="0" smtClean="0"/>
              <a:t> – Career Errors (defensive)</a:t>
            </a:r>
          </a:p>
          <a:p>
            <a:r>
              <a:rPr lang="en-US" dirty="0" err="1" smtClean="0"/>
              <a:t>SumOfDP</a:t>
            </a:r>
            <a:r>
              <a:rPr lang="en-US" dirty="0" smtClean="0"/>
              <a:t> – Career Double Plays (defensive)</a:t>
            </a:r>
          </a:p>
          <a:p>
            <a:r>
              <a:rPr lang="en-US" dirty="0" err="1" smtClean="0"/>
              <a:t>SumOfCS</a:t>
            </a:r>
            <a:r>
              <a:rPr lang="en-US" dirty="0" smtClean="0"/>
              <a:t> – Career Times Caught Stealing (</a:t>
            </a:r>
            <a:r>
              <a:rPr lang="en-US" dirty="0" err="1" smtClean="0"/>
              <a:t>baserunning</a:t>
            </a:r>
            <a:r>
              <a:rPr lang="en-US" dirty="0" smtClean="0"/>
              <a:t>)</a:t>
            </a:r>
          </a:p>
          <a:p>
            <a:r>
              <a:rPr lang="en-US" dirty="0" smtClean="0"/>
              <a:t>Country of Birth</a:t>
            </a:r>
          </a:p>
          <a:p>
            <a:r>
              <a:rPr lang="en-US" dirty="0" smtClean="0"/>
              <a:t>State of Birth (if born in US) </a:t>
            </a:r>
          </a:p>
          <a:p>
            <a:r>
              <a:rPr lang="en-US" dirty="0" smtClean="0"/>
              <a:t>Hall of Fame (binary, 1=admitted)</a:t>
            </a:r>
          </a:p>
          <a:p>
            <a:r>
              <a:rPr lang="en-US" dirty="0" smtClean="0"/>
              <a:t>School (binary, 1=played in college)</a:t>
            </a:r>
          </a:p>
        </p:txBody>
      </p:sp>
    </p:spTree>
    <p:extLst>
      <p:ext uri="{BB962C8B-B14F-4D97-AF65-F5344CB8AC3E}">
        <p14:creationId xmlns:p14="http://schemas.microsoft.com/office/powerpoint/2010/main" val="142458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summary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4,512 total players considered</a:t>
            </a:r>
          </a:p>
          <a:p>
            <a:r>
              <a:rPr lang="en-US" sz="2400" dirty="0" smtClean="0"/>
              <a:t>56.69% played in college</a:t>
            </a:r>
          </a:p>
          <a:p>
            <a:r>
              <a:rPr lang="en-US" sz="2400" dirty="0" smtClean="0"/>
              <a:t>7.402% eventually voted into HOF</a:t>
            </a:r>
          </a:p>
          <a:p>
            <a:r>
              <a:rPr lang="en-US" sz="2400" dirty="0" smtClean="0"/>
              <a:t>Average player size: 196.8 pounds, just under 6’2”</a:t>
            </a:r>
          </a:p>
          <a:p>
            <a:r>
              <a:rPr lang="en-US" sz="2400" dirty="0" smtClean="0"/>
              <a:t>62.97% of the sample bats right handed</a:t>
            </a:r>
            <a:endParaRPr lang="en-US" sz="2400" dirty="0"/>
          </a:p>
        </p:txBody>
      </p:sp>
      <p:sp>
        <p:nvSpPr>
          <p:cNvPr id="4" name="Shape 52"/>
          <p:cNvSpPr/>
          <p:nvPr/>
        </p:nvSpPr>
        <p:spPr>
          <a:xfrm>
            <a:off x="281390" y="4436188"/>
            <a:ext cx="8581219" cy="2160751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</p:sp>
      <p:sp>
        <p:nvSpPr>
          <p:cNvPr id="5" name="Rectangle 4"/>
          <p:cNvSpPr/>
          <p:nvPr/>
        </p:nvSpPr>
        <p:spPr>
          <a:xfrm>
            <a:off x="281390" y="5609230"/>
            <a:ext cx="8581219" cy="5868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17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Our response variable is heavily skewed to the right, so during model selection transformation was considered and eventually implemented</a:t>
            </a:r>
            <a:endParaRPr lang="en-US" sz="2400" dirty="0"/>
          </a:p>
        </p:txBody>
      </p:sp>
      <p:sp>
        <p:nvSpPr>
          <p:cNvPr id="5" name="Shape 59"/>
          <p:cNvSpPr>
            <a:spLocks noGrp="1"/>
          </p:cNvSpPr>
          <p:nvPr>
            <p:ph sz="quarter" idx="14"/>
          </p:nvPr>
        </p:nvSpPr>
        <p:spPr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60"/>
          <p:cNvSpPr/>
          <p:nvPr/>
        </p:nvSpPr>
        <p:spPr>
          <a:xfrm>
            <a:off x="5560476" y="2042512"/>
            <a:ext cx="2767180" cy="2234149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55225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Explanatory variables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Because most explanatory variables are career sum variables, nearly every one is right skewed.  This can be attributed to two factors:</a:t>
            </a:r>
          </a:p>
          <a:p>
            <a:pPr lvl="1"/>
            <a:r>
              <a:rPr lang="en-US" sz="2000" dirty="0"/>
              <a:t>Very few major league players start in almost every game for their team; it’s only those that do that rack up large statistics.  Some players may only be called up from lower leagues for a few games to substitute in for a hurt superstar.</a:t>
            </a:r>
          </a:p>
          <a:p>
            <a:pPr lvl="1"/>
            <a:r>
              <a:rPr lang="en-US" sz="2000" dirty="0"/>
              <a:t>Specialty players (home run hitters, better fielders</a:t>
            </a:r>
            <a:r>
              <a:rPr lang="en-US" sz="2000" dirty="0" smtClean="0"/>
              <a:t>)</a:t>
            </a:r>
          </a:p>
          <a:p>
            <a:r>
              <a:rPr lang="en-US" sz="2400" dirty="0" smtClean="0"/>
              <a:t>This will be further considered during model selection.</a:t>
            </a:r>
          </a:p>
        </p:txBody>
      </p:sp>
    </p:spTree>
    <p:extLst>
      <p:ext uri="{BB962C8B-B14F-4D97-AF65-F5344CB8AC3E}">
        <p14:creationId xmlns:p14="http://schemas.microsoft.com/office/powerpoint/2010/main" val="31899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85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Full model used as a starting point</a:t>
            </a:r>
          </a:p>
          <a:p>
            <a:r>
              <a:rPr lang="en-US" sz="2400" dirty="0" smtClean="0"/>
              <a:t>Includes every variable with the exception of state and country of birth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3077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 Pop.thmx</Template>
  <TotalTime>86</TotalTime>
  <Words>859</Words>
  <Application>Microsoft Office PowerPoint</Application>
  <PresentationFormat>On-screen Show (4:3)</PresentationFormat>
  <Paragraphs>129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Calibri</vt:lpstr>
      <vt:lpstr>Gill Sans MT</vt:lpstr>
      <vt:lpstr>Wingdings 3</vt:lpstr>
      <vt:lpstr>Urban Pop</vt:lpstr>
      <vt:lpstr>Predicting MLB Career Salaries </vt:lpstr>
      <vt:lpstr>Objective</vt:lpstr>
      <vt:lpstr>Obtaining data</vt:lpstr>
      <vt:lpstr>Variables </vt:lpstr>
      <vt:lpstr>Data summary  </vt:lpstr>
      <vt:lpstr>Data structure</vt:lpstr>
      <vt:lpstr>Explanatory variables </vt:lpstr>
      <vt:lpstr>PowerPoint Presentation</vt:lpstr>
      <vt:lpstr>Model selection</vt:lpstr>
      <vt:lpstr>Full model</vt:lpstr>
      <vt:lpstr>Full model flaws</vt:lpstr>
      <vt:lpstr>SABrmetrics</vt:lpstr>
      <vt:lpstr>Created variables</vt:lpstr>
      <vt:lpstr>New full model </vt:lpstr>
      <vt:lpstr>Model narrowing </vt:lpstr>
      <vt:lpstr>Salary transformation</vt:lpstr>
      <vt:lpstr>Saber transformation</vt:lpstr>
      <vt:lpstr>Saber transformation</vt:lpstr>
      <vt:lpstr>Interaction variables</vt:lpstr>
      <vt:lpstr>Dealing with skewness</vt:lpstr>
      <vt:lpstr>Residuals vs. fitted for new best model</vt:lpstr>
      <vt:lpstr>QQ Plot of new best model</vt:lpstr>
      <vt:lpstr>Collinearity – initial full model</vt:lpstr>
      <vt:lpstr>Collinearity – full model plus saber</vt:lpstr>
      <vt:lpstr>Collinearity – Final model</vt:lpstr>
      <vt:lpstr>Interesting findings </vt:lpstr>
      <vt:lpstr>Future investigations</vt:lpstr>
      <vt:lpstr>Summary </vt:lpstr>
      <vt:lpstr>Questions?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Predicting MLB Career Salaries </dc:title>
  <dc:creator>Stephanie Aube</dc:creator>
  <cp:lastModifiedBy>Mike Tarpey</cp:lastModifiedBy>
  <cp:revision>9</cp:revision>
  <dcterms:created xsi:type="dcterms:W3CDTF">2013-04-24T22:16:07Z</dcterms:created>
  <dcterms:modified xsi:type="dcterms:W3CDTF">2013-04-24T23:49:18Z</dcterms:modified>
</cp:coreProperties>
</file>